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97" d="100"/>
          <a:sy n="97" d="100"/>
        </p:scale>
        <p:origin x="2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usc.edu/org/InsightBusiness/archives/spring2005/outsourcing.htm" TargetMode="External"/><Relationship Id="rId13" Type="http://schemas.openxmlformats.org/officeDocument/2006/relationships/hyperlink" Target="https://www.washingtonpost.com/business/economy/outsourcings-net-effect-on-us-jobs-still-an-open-ended-question/2012/07/01/gJQAs1szGW_story.html" TargetMode="External"/><Relationship Id="rId18" Type="http://schemas.openxmlformats.org/officeDocument/2006/relationships/hyperlink" Target="http://www.cioinsight.com/it-management/expert-voices/offshoring-pathway-to-a-competitive-disadvantage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://www.investopedia.com/financial-edge/1112/why-insourcing-is-appealing-to-businesses-in-2012.aspx" TargetMode="External"/><Relationship Id="rId12" Type="http://schemas.openxmlformats.org/officeDocument/2006/relationships/hyperlink" Target="http://www.cio.com/article/3018638/outsourcing/10-outsourcing-trends-to-watch-in-2016.html" TargetMode="External"/><Relationship Id="rId17" Type="http://schemas.openxmlformats.org/officeDocument/2006/relationships/hyperlink" Target="http://www.nytimes.com/allbusiness/AB5221523_primary.html" TargetMode="External"/><Relationship Id="rId2" Type="http://schemas.openxmlformats.org/officeDocument/2006/relationships/audio" Target="../media/media13.m4a"/><Relationship Id="rId16" Type="http://schemas.openxmlformats.org/officeDocument/2006/relationships/hyperlink" Target="https://www.flatworldsolutions.com/articles/advantages-disadvantages-outsourcing.php" TargetMode="External"/><Relationship Id="rId1" Type="http://schemas.microsoft.com/office/2007/relationships/media" Target="../media/media13.m4a"/><Relationship Id="rId6" Type="http://schemas.openxmlformats.org/officeDocument/2006/relationships/hyperlink" Target="http://www.economist.com/news/special-report/21569572-after-decades-sending-work-across-world-companies-are-rethinking-their-offshoring" TargetMode="External"/><Relationship Id="rId11" Type="http://schemas.openxmlformats.org/officeDocument/2006/relationships/hyperlink" Target="http://www.parkerlynch.com/clientservices/Pages/outsourcing-infographic.aspx" TargetMode="External"/><Relationship Id="rId5" Type="http://schemas.openxmlformats.org/officeDocument/2006/relationships/hyperlink" Target="http://www.forbes.com/sites/stevedenning/2013/01/21/what-went-wrong-at-boeing/#1fce3ec25aad" TargetMode="External"/><Relationship Id="rId15" Type="http://schemas.openxmlformats.org/officeDocument/2006/relationships/hyperlink" Target="https://washingtontechnology.com/articles/2013/10/04/insights-insourcing-v-outsourcing.aspx" TargetMode="External"/><Relationship Id="rId10" Type="http://schemas.openxmlformats.org/officeDocument/2006/relationships/hyperlink" Target="http://smallbusiness.chron.com/pros-cons-outsourcing-offshore-companies-76794.html" TargetMode="External"/><Relationship Id="rId19" Type="http://schemas.openxmlformats.org/officeDocument/2006/relationships/image" Target="../media/image1.png"/><Relationship Id="rId4" Type="http://schemas.openxmlformats.org/officeDocument/2006/relationships/hyperlink" Target="http://www.businessproweekly.com/business-development/advantages-and-disadvantages-of-in-sourcing/?mode=featured" TargetMode="External"/><Relationship Id="rId9" Type="http://schemas.openxmlformats.org/officeDocument/2006/relationships/hyperlink" Target="http://smallbusiness.chron.com/difference-between-outsourcing-insourcing-32400.html" TargetMode="External"/><Relationship Id="rId14" Type="http://schemas.openxmlformats.org/officeDocument/2006/relationships/hyperlink" Target="http://www.forbes.com/sites/forbesinsights/2013/03/29/the-hidden-costs-of-outsourcing/#1d2e549d395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Reversing Course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Insourcing as a Source of Revenue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792308" y="5636718"/>
            <a:ext cx="31339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Richard Givens</a:t>
            </a:r>
          </a:p>
          <a:p>
            <a:r>
              <a:rPr lang="en-US" sz="1000" dirty="0" smtClean="0"/>
              <a:t>CISS 492 A</a:t>
            </a:r>
          </a:p>
          <a:p>
            <a:r>
              <a:rPr lang="en-US" sz="1000" dirty="0" smtClean="0"/>
              <a:t>07/01/2016</a:t>
            </a:r>
          </a:p>
          <a:p>
            <a:r>
              <a:rPr lang="en-US" sz="1000" dirty="0" smtClean="0"/>
              <a:t>Rev</a:t>
            </a:r>
          </a:p>
          <a:p>
            <a:r>
              <a:rPr lang="en-US" sz="1000" dirty="0" smtClean="0"/>
              <a:t>07/09/2016</a:t>
            </a:r>
            <a:endParaRPr lang="en-US" sz="10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566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440">
        <p:fade/>
      </p:transition>
    </mc:Choice>
    <mc:Fallback>
      <p:transition spd="med" advTm="144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are your first customers?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Sister and affiliated companies belonging to a parent organization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The supply chain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Level 1 customers buying your product or service direct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Noncompeting companies operating within a similar industry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789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164"/>
    </mc:Choice>
    <mc:Fallback>
      <p:transition spd="slow" advTm="811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Beware The Pitfalls!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Avoid conflicts of interest.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Know the risks, manage them.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You are providing a service, and the customer expects a return on their investment.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Separate the outsource business from the traditional revenue streams, treat it as a unique entity.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Above all, quality service and interaction to all parties; your reputation will precede and follow.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754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917"/>
    </mc:Choice>
    <mc:Fallback>
      <p:transition spd="slow" advTm="61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Reversing Course Right for You?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You have competent, trustworthy employees eager to tackle challenges.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You have avoided outsourcing key components of your business, 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You have experienced outsourcing, and decided that it does not meet your requirements.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You are ready to expand your company’s business into unexplored revenue streams.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You are willing to accept the risks, manage them, and avoid repeating mistakes of others.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67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01"/>
    </mc:Choice>
    <mc:Fallback>
      <p:transition spd="slow" advTm="40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9753600" cy="7386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100" dirty="0"/>
          </a:p>
          <a:p>
            <a:pPr algn="ctr"/>
            <a:r>
              <a:rPr lang="en-US" sz="1100" dirty="0" smtClean="0"/>
              <a:t>Works Cited</a:t>
            </a:r>
            <a:endParaRPr lang="en-US" sz="1100" dirty="0"/>
          </a:p>
          <a:p>
            <a:endParaRPr lang="en-US" sz="1100" dirty="0"/>
          </a:p>
          <a:p>
            <a:pPr indent="-457200"/>
            <a:r>
              <a:rPr lang="en-US" sz="900" dirty="0"/>
              <a:t>"Advantages and Disadvantages of Insourcing." Advantages and Disadvantages of Insourcing. N.p., n.d. Web. 26 June 2016. </a:t>
            </a:r>
            <a:endParaRPr lang="en-US" sz="900" dirty="0" smtClean="0"/>
          </a:p>
          <a:p>
            <a:pPr indent="-457200"/>
            <a:r>
              <a:rPr lang="en-US" sz="900" dirty="0" smtClean="0">
                <a:hlinkClick r:id="rId4"/>
              </a:rPr>
              <a:t>http</a:t>
            </a:r>
            <a:r>
              <a:rPr lang="en-US" sz="900" dirty="0">
                <a:hlinkClick r:id="rId4"/>
              </a:rPr>
              <a:t>://www.businessproweekly.com/business-development/advantages-and-disadvantages-of-in-sourcing/?mode=featured</a:t>
            </a:r>
            <a:r>
              <a:rPr lang="en-US" sz="900" dirty="0" smtClean="0"/>
              <a:t>.</a:t>
            </a:r>
          </a:p>
          <a:p>
            <a:pPr indent="-457200"/>
            <a:endParaRPr lang="en-US" sz="900" dirty="0"/>
          </a:p>
          <a:p>
            <a:pPr indent="-457200"/>
            <a:r>
              <a:rPr lang="en-US" sz="900" dirty="0" smtClean="0"/>
              <a:t>Denning, Steve. "What Went Wrong at Boeing." Forbes. Forbes Magazine, 21 Jan. 2013. Web. 26 June 2016. </a:t>
            </a:r>
          </a:p>
          <a:p>
            <a:pPr indent="-457200"/>
            <a:r>
              <a:rPr lang="en-US" sz="900" dirty="0" smtClean="0">
                <a:hlinkClick r:id="rId5"/>
              </a:rPr>
              <a:t>http://www.forbes.com/sites/stevedenning/2013/01/21/what-went-wrong-at-boeing/#1fce3ec25aad</a:t>
            </a:r>
            <a:r>
              <a:rPr lang="en-US" sz="900" dirty="0" smtClean="0"/>
              <a:t>.</a:t>
            </a:r>
          </a:p>
          <a:p>
            <a:pPr indent="-457200"/>
            <a:endParaRPr lang="en-US" sz="900" dirty="0"/>
          </a:p>
          <a:p>
            <a:pPr indent="-457200"/>
            <a:r>
              <a:rPr lang="en-US" sz="900" dirty="0" smtClean="0"/>
              <a:t>"</a:t>
            </a:r>
            <a:r>
              <a:rPr lang="en-US" sz="900" dirty="0"/>
              <a:t>Here, There and Everywhere." The Economist. The Economist Newspaper, 19 Jan. 2013. Web. 26 June 2016. </a:t>
            </a:r>
            <a:endParaRPr lang="en-US" sz="900" dirty="0" smtClean="0"/>
          </a:p>
          <a:p>
            <a:pPr indent="-457200"/>
            <a:r>
              <a:rPr lang="en-US" sz="900" dirty="0" smtClean="0">
                <a:hlinkClick r:id="rId6"/>
              </a:rPr>
              <a:t>http</a:t>
            </a:r>
            <a:r>
              <a:rPr lang="en-US" sz="900" dirty="0">
                <a:hlinkClick r:id="rId6"/>
              </a:rPr>
              <a:t>://www.economist.com/news/special-report/21569572-after-decades-sending-work-across-world-companies-are-rethinking-their-offshoring</a:t>
            </a:r>
            <a:r>
              <a:rPr lang="en-US" sz="900" dirty="0" smtClean="0"/>
              <a:t>.</a:t>
            </a:r>
          </a:p>
          <a:p>
            <a:pPr indent="-457200"/>
            <a:endParaRPr lang="en-US" sz="900" dirty="0"/>
          </a:p>
          <a:p>
            <a:pPr indent="-457200"/>
            <a:r>
              <a:rPr lang="en-US" sz="900" dirty="0" smtClean="0"/>
              <a:t>Humphries</a:t>
            </a:r>
            <a:r>
              <a:rPr lang="en-US" sz="900" dirty="0"/>
              <a:t>, Lewis. "Why Insourcing Is Appealing To Businesses In 2012 | Investopedia." Investopedia. N.p., 07 Nov. 2012. Web. 26 June 2016. </a:t>
            </a:r>
            <a:r>
              <a:rPr lang="en-US" sz="900" dirty="0">
                <a:hlinkClick r:id="rId7"/>
              </a:rPr>
              <a:t>http://www.investopedia.com/financial-edge/1112/why-insourcing-is-appealing-to-businesses-in-2012.aspx</a:t>
            </a:r>
            <a:r>
              <a:rPr lang="en-US" sz="900" dirty="0" smtClean="0"/>
              <a:t>. </a:t>
            </a:r>
          </a:p>
          <a:p>
            <a:pPr indent="-457200"/>
            <a:endParaRPr lang="en-US" sz="900" dirty="0"/>
          </a:p>
          <a:p>
            <a:pPr indent="-457200"/>
            <a:r>
              <a:rPr lang="en-US" sz="900" dirty="0" smtClean="0"/>
              <a:t>Marquez</a:t>
            </a:r>
            <a:r>
              <a:rPr lang="en-US" sz="900" dirty="0"/>
              <a:t>, Brian. "Insight Business." Insight Business. USC Center for Management Communication, n.d. Web. 26 June 2016. </a:t>
            </a:r>
            <a:r>
              <a:rPr lang="en-US" sz="900" dirty="0">
                <a:hlinkClick r:id="rId8"/>
              </a:rPr>
              <a:t>http://</a:t>
            </a:r>
            <a:r>
              <a:rPr lang="en-US" sz="900" dirty="0" smtClean="0">
                <a:hlinkClick r:id="rId8"/>
              </a:rPr>
              <a:t>www.usc.edu/org/InsightBusiness/archives/spring2005/outsourcing.htm</a:t>
            </a:r>
            <a:r>
              <a:rPr lang="en-US" sz="900" dirty="0" smtClean="0"/>
              <a:t>.</a:t>
            </a:r>
          </a:p>
          <a:p>
            <a:pPr indent="-457200"/>
            <a:endParaRPr lang="en-US" sz="900" dirty="0" smtClean="0"/>
          </a:p>
          <a:p>
            <a:pPr indent="-457200"/>
            <a:r>
              <a:rPr lang="en-US" sz="900" dirty="0" smtClean="0"/>
              <a:t>Marquis</a:t>
            </a:r>
            <a:r>
              <a:rPr lang="en-US" sz="900" dirty="0"/>
              <a:t>, Aaron. "The Difference Between Outsourcing &amp; Insourcing." Small Business. </a:t>
            </a:r>
            <a:r>
              <a:rPr lang="en-US" sz="900" dirty="0" err="1"/>
              <a:t>Chron</a:t>
            </a:r>
            <a:r>
              <a:rPr lang="en-US" sz="900" dirty="0"/>
              <a:t>, n.d. Web. 26 June 2016. </a:t>
            </a:r>
            <a:endParaRPr lang="en-US" sz="900" dirty="0" smtClean="0"/>
          </a:p>
          <a:p>
            <a:pPr indent="-457200"/>
            <a:r>
              <a:rPr lang="en-US" sz="900" dirty="0" smtClean="0">
                <a:hlinkClick r:id="rId9"/>
              </a:rPr>
              <a:t>http</a:t>
            </a:r>
            <a:r>
              <a:rPr lang="en-US" sz="900" dirty="0">
                <a:hlinkClick r:id="rId9"/>
              </a:rPr>
              <a:t>://smallbusiness.chron.com/difference-between-outsourcing-insourcing-32400.html</a:t>
            </a:r>
            <a:r>
              <a:rPr lang="en-US" sz="900" dirty="0" smtClean="0"/>
              <a:t>.</a:t>
            </a:r>
          </a:p>
          <a:p>
            <a:pPr indent="-457200"/>
            <a:endParaRPr lang="en-US" sz="900" dirty="0" smtClean="0"/>
          </a:p>
          <a:p>
            <a:pPr indent="-457200"/>
            <a:r>
              <a:rPr lang="en-US" sz="900" dirty="0" smtClean="0"/>
              <a:t>Myers</a:t>
            </a:r>
            <a:r>
              <a:rPr lang="en-US" sz="900" dirty="0"/>
              <a:t>, Cynthia. "The Pros &amp; Cons of Outsourcing to Offshore Companies." Small Business. Demand Media, n.d. Web. 26 June 2016. </a:t>
            </a:r>
            <a:endParaRPr lang="en-US" sz="900" dirty="0" smtClean="0"/>
          </a:p>
          <a:p>
            <a:pPr indent="-457200"/>
            <a:r>
              <a:rPr lang="en-US" sz="900" dirty="0" smtClean="0">
                <a:hlinkClick r:id="rId10"/>
              </a:rPr>
              <a:t>http</a:t>
            </a:r>
            <a:r>
              <a:rPr lang="en-US" sz="900" dirty="0">
                <a:hlinkClick r:id="rId10"/>
              </a:rPr>
              <a:t>://smallbusiness.chron.com/pros-cons-outsourcing-offshore-companies-76794.html</a:t>
            </a:r>
            <a:r>
              <a:rPr lang="en-US" sz="900" dirty="0" smtClean="0"/>
              <a:t>.</a:t>
            </a:r>
          </a:p>
          <a:p>
            <a:pPr indent="-457200"/>
            <a:r>
              <a:rPr lang="en-US" sz="900" dirty="0" smtClean="0"/>
              <a:t> </a:t>
            </a:r>
          </a:p>
          <a:p>
            <a:pPr indent="-457200"/>
            <a:r>
              <a:rPr lang="en-US" sz="900" dirty="0" smtClean="0"/>
              <a:t>"</a:t>
            </a:r>
            <a:r>
              <a:rPr lang="en-US" sz="900" dirty="0"/>
              <a:t>Outsourcing versus Insourcing: Aligning Your Approach to Your Business." Parker + Lynch. N.p., n.d. Web. 26 June 2016. </a:t>
            </a:r>
            <a:r>
              <a:rPr lang="en-US" sz="900" dirty="0">
                <a:hlinkClick r:id="rId11"/>
              </a:rPr>
              <a:t>http://www.parkerlynch.com/clientservices/Pages/outsourcing-infographic.aspx</a:t>
            </a:r>
            <a:r>
              <a:rPr lang="en-US" sz="900" dirty="0" smtClean="0"/>
              <a:t>.</a:t>
            </a:r>
          </a:p>
          <a:p>
            <a:pPr indent="-457200"/>
            <a:endParaRPr lang="en-US" sz="900" dirty="0" smtClean="0"/>
          </a:p>
          <a:p>
            <a:pPr indent="-457200"/>
            <a:r>
              <a:rPr lang="en-US" sz="900" dirty="0" err="1" smtClean="0"/>
              <a:t>Overby</a:t>
            </a:r>
            <a:r>
              <a:rPr lang="en-US" sz="900" dirty="0"/>
              <a:t>, Stephanie. "10 Outsourcing Trends to Watch in 2016." CIO. N.p., 29 Dec. 2015. Web. 26 June 2016. </a:t>
            </a:r>
            <a:endParaRPr lang="en-US" sz="900" dirty="0" smtClean="0"/>
          </a:p>
          <a:p>
            <a:pPr indent="-457200"/>
            <a:r>
              <a:rPr lang="en-US" sz="900" dirty="0" smtClean="0">
                <a:hlinkClick r:id="rId12"/>
              </a:rPr>
              <a:t>http</a:t>
            </a:r>
            <a:r>
              <a:rPr lang="en-US" sz="900" dirty="0">
                <a:hlinkClick r:id="rId12"/>
              </a:rPr>
              <a:t>://www.cio.com/article/3018638/outsourcing/10-outsourcing-trends-to-watch-in-2016.html</a:t>
            </a:r>
            <a:r>
              <a:rPr lang="en-US" sz="900" dirty="0" smtClean="0"/>
              <a:t>.</a:t>
            </a:r>
          </a:p>
          <a:p>
            <a:pPr indent="-457200"/>
            <a:r>
              <a:rPr lang="en-US" sz="900" dirty="0" smtClean="0"/>
              <a:t> </a:t>
            </a:r>
            <a:endParaRPr lang="en-US" sz="900" dirty="0"/>
          </a:p>
          <a:p>
            <a:pPr indent="-457200"/>
            <a:r>
              <a:rPr lang="en-US" sz="900" dirty="0"/>
              <a:t>Pearlstein, Steven. "Outsourcing: What's the True Impact? Counting Jobs Is Only Part of the Answer." Washington Post. The Washington Post, 01 July 2012. Web. 26 June 2016. </a:t>
            </a:r>
            <a:endParaRPr lang="en-US" sz="900" dirty="0" smtClean="0"/>
          </a:p>
          <a:p>
            <a:pPr indent="-457200"/>
            <a:r>
              <a:rPr lang="en-US" sz="900" dirty="0" smtClean="0">
                <a:hlinkClick r:id="rId13"/>
              </a:rPr>
              <a:t>https</a:t>
            </a:r>
            <a:r>
              <a:rPr lang="en-US" sz="900" dirty="0">
                <a:hlinkClick r:id="rId13"/>
              </a:rPr>
              <a:t>://www.washingtonpost.com/business/economy/outsourcings-net-effect-on-us-jobs-still-an-open-ended-question/2012/07/01/gJQAs1szGW_story.html</a:t>
            </a:r>
            <a:r>
              <a:rPr lang="en-US" sz="900" dirty="0" smtClean="0"/>
              <a:t>.</a:t>
            </a:r>
          </a:p>
          <a:p>
            <a:pPr indent="-457200"/>
            <a:endParaRPr lang="en-US" sz="900" dirty="0" smtClean="0"/>
          </a:p>
          <a:p>
            <a:pPr indent="-457200"/>
            <a:r>
              <a:rPr lang="en-US" sz="900" dirty="0" smtClean="0"/>
              <a:t>Rubin</a:t>
            </a:r>
            <a:r>
              <a:rPr lang="en-US" sz="900" dirty="0"/>
              <a:t>, James. "The Hidden Costs of Outsourcing." Forbes. Forbes Magazine, 29 Mar. 2013. Web. 26 June 2016. </a:t>
            </a:r>
            <a:endParaRPr lang="en-US" sz="900" dirty="0" smtClean="0"/>
          </a:p>
          <a:p>
            <a:pPr indent="-457200"/>
            <a:r>
              <a:rPr lang="en-US" sz="900" dirty="0" smtClean="0">
                <a:hlinkClick r:id="rId14"/>
              </a:rPr>
              <a:t>http</a:t>
            </a:r>
            <a:r>
              <a:rPr lang="en-US" sz="900" dirty="0">
                <a:hlinkClick r:id="rId14"/>
              </a:rPr>
              <a:t>://www.forbes.com/sites/forbesinsights/2013/03/29/the-hidden-costs-of-outsourcing/#1d2e549d3957</a:t>
            </a:r>
            <a:r>
              <a:rPr lang="en-US" sz="900" dirty="0" smtClean="0"/>
              <a:t>.</a:t>
            </a:r>
          </a:p>
          <a:p>
            <a:pPr indent="-457200"/>
            <a:endParaRPr lang="en-US" sz="900" dirty="0" smtClean="0"/>
          </a:p>
          <a:p>
            <a:pPr indent="-457200"/>
            <a:r>
              <a:rPr lang="en-US" sz="900" dirty="0" smtClean="0"/>
              <a:t>Slack</a:t>
            </a:r>
            <a:r>
              <a:rPr lang="en-US" sz="900" dirty="0"/>
              <a:t>, Gary. "Should Your Company Be Insourcing or Outsourcing? -- Washington Technology." Washington Technology. QinetiQ North America, n.d. Web. 26 June 2016. </a:t>
            </a:r>
            <a:endParaRPr lang="en-US" sz="900" dirty="0" smtClean="0"/>
          </a:p>
          <a:p>
            <a:pPr indent="-457200"/>
            <a:r>
              <a:rPr lang="en-US" sz="900" dirty="0" smtClean="0">
                <a:hlinkClick r:id="rId15"/>
              </a:rPr>
              <a:t>https</a:t>
            </a:r>
            <a:r>
              <a:rPr lang="en-US" sz="900" dirty="0">
                <a:hlinkClick r:id="rId15"/>
              </a:rPr>
              <a:t>://washingtontechnology.com/articles/2013/10/04/insights-insourcing-v-outsourcing.aspx</a:t>
            </a:r>
            <a:r>
              <a:rPr lang="en-US" sz="900" dirty="0" smtClean="0"/>
              <a:t>.</a:t>
            </a:r>
          </a:p>
          <a:p>
            <a:pPr indent="-457200"/>
            <a:endParaRPr lang="en-US" sz="900" dirty="0" smtClean="0"/>
          </a:p>
          <a:p>
            <a:pPr indent="-457200"/>
            <a:r>
              <a:rPr lang="en-US" sz="900" dirty="0" smtClean="0"/>
              <a:t>"</a:t>
            </a:r>
            <a:r>
              <a:rPr lang="en-US" sz="900" dirty="0"/>
              <a:t>The Advantages and Disadvantages of Outsourcing - FWS." The Advantages and Disadvantages of Outsourcing - FWS. N.p., n.d. Web. 26 June 2016. </a:t>
            </a:r>
            <a:r>
              <a:rPr lang="en-US" sz="900" dirty="0">
                <a:hlinkClick r:id="rId16"/>
              </a:rPr>
              <a:t>https://www.flatworldsolutions.com/articles/advantages-disadvantages-outsourcing.php</a:t>
            </a:r>
            <a:r>
              <a:rPr lang="en-US" sz="900" dirty="0" smtClean="0"/>
              <a:t>.</a:t>
            </a:r>
          </a:p>
          <a:p>
            <a:pPr indent="-457200"/>
            <a:endParaRPr lang="en-US" sz="900" dirty="0" smtClean="0"/>
          </a:p>
          <a:p>
            <a:pPr indent="-457200"/>
            <a:r>
              <a:rPr lang="en-US" sz="900" dirty="0" smtClean="0"/>
              <a:t>"</a:t>
            </a:r>
            <a:r>
              <a:rPr lang="en-US" sz="900" dirty="0"/>
              <a:t>The Benefits of Outsourcing for Small Businesses." The New York Times. AllBusiness.com, 01 Jan. 2008. Web. </a:t>
            </a:r>
            <a:endParaRPr lang="en-US" sz="900" dirty="0" smtClean="0"/>
          </a:p>
          <a:p>
            <a:pPr indent="-457200"/>
            <a:r>
              <a:rPr lang="en-US" sz="900" dirty="0" smtClean="0">
                <a:hlinkClick r:id="rId17"/>
              </a:rPr>
              <a:t>http</a:t>
            </a:r>
            <a:r>
              <a:rPr lang="en-US" sz="900" dirty="0">
                <a:hlinkClick r:id="rId17"/>
              </a:rPr>
              <a:t>://www.nytimes.com/allbusiness/AB5221523_primary.html</a:t>
            </a:r>
            <a:r>
              <a:rPr lang="en-US" sz="900" dirty="0" smtClean="0"/>
              <a:t>.</a:t>
            </a:r>
          </a:p>
          <a:p>
            <a:pPr indent="-457200"/>
            <a:endParaRPr lang="en-US" sz="900" dirty="0" smtClean="0"/>
          </a:p>
          <a:p>
            <a:pPr indent="-457200"/>
            <a:r>
              <a:rPr lang="en-US" sz="900" dirty="0" smtClean="0"/>
              <a:t>Wander</a:t>
            </a:r>
            <a:r>
              <a:rPr lang="en-US" sz="900" dirty="0"/>
              <a:t>, Frank. "Offshoring: Pathway to a Competitive Disadvantage." Offshoring: Pathway to a Competitive Disadvantage. N.p., 21 Aug. 2013. Web. 26 June 2016. </a:t>
            </a:r>
            <a:r>
              <a:rPr lang="en-US" sz="900" dirty="0">
                <a:hlinkClick r:id="rId18"/>
              </a:rPr>
              <a:t>http://www.cioinsight.com/it-management/expert-voices/offshoring-pathway-to-a-competitive-disadvantage</a:t>
            </a:r>
            <a:r>
              <a:rPr lang="en-US" sz="900" dirty="0" smtClean="0"/>
              <a:t>.</a:t>
            </a:r>
          </a:p>
          <a:p>
            <a:pPr indent="-457200"/>
            <a:r>
              <a:rPr lang="en-US" sz="900" dirty="0" smtClean="0"/>
              <a:t> </a:t>
            </a:r>
            <a:endParaRPr lang="en-US" sz="900" dirty="0"/>
          </a:p>
          <a:p>
            <a:endParaRPr lang="en-US" sz="900" dirty="0"/>
          </a:p>
          <a:p>
            <a:endParaRPr lang="en-US" sz="900" dirty="0"/>
          </a:p>
          <a:p>
            <a:endParaRPr lang="en-US" sz="900" dirty="0"/>
          </a:p>
          <a:p>
            <a:endParaRPr lang="en-US" sz="9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613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23"/>
    </mc:Choice>
    <mc:Fallback>
      <p:transition spd="slow" advTm="14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Rise of </a:t>
            </a:r>
            <a:r>
              <a:rPr lang="en-US" dirty="0" err="1" smtClean="0"/>
              <a:t>OutsourcinG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Rose to notoriety as a strategy during the Great Recession (2007 – 2009) to save companies money.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Individual positions, teams, and entire departments were relocated to outsourced and offshored positions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Offshoring is a form of outsourcing, in which the outsourced positions are relocated out of the nation.</a:t>
            </a:r>
            <a:endParaRPr lang="en-US" dirty="0" smtClean="0">
              <a:solidFill>
                <a:schemeClr val="tx1">
                  <a:lumMod val="9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Outsourcing, and in particular offshoring, allowed for lower wages and decreased regulation with an illusion of maintaining standards and quality.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061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53"/>
    </mc:Choice>
    <mc:Fallback>
      <p:transition spd="slow" advTm="42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the benefits </a:t>
            </a:r>
            <a:r>
              <a:rPr lang="en-US" smtClean="0"/>
              <a:t>of outsourcing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Lower 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l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abor costs</a:t>
            </a:r>
            <a:endParaRPr lang="en-US" dirty="0" smtClean="0">
              <a:solidFill>
                <a:schemeClr val="tx1">
                  <a:lumMod val="9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Decreased regulation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Little to no employee overhead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The company providing the outsourced services assumes 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all employee risk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Increased coverage during times of high volume or after business hours and holidays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854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09"/>
    </mc:Choice>
    <mc:Fallback>
      <p:transition spd="slow" advTm="46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142155"/>
            <a:ext cx="8534400" cy="1516184"/>
          </a:xfrm>
        </p:spPr>
        <p:txBody>
          <a:bodyPr/>
          <a:lstStyle/>
          <a:p>
            <a:r>
              <a:rPr lang="en-US" dirty="0" smtClean="0"/>
              <a:t>What could go wrong?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Change in political climate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Breach of company security resulting in compromise of confidential company or customer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Conflict of interest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The provider is selling a similar service 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to competing companies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Company image is tarnished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Customer service levels and satisfaction suffer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Failure to see the “Big Picture”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274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639"/>
    </mc:Choice>
    <mc:Fallback>
      <p:transition spd="slow" advTm="90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603825"/>
            <a:ext cx="10273689" cy="1507067"/>
          </a:xfrm>
        </p:spPr>
        <p:txBody>
          <a:bodyPr>
            <a:normAutofit/>
          </a:bodyPr>
          <a:lstStyle/>
          <a:p>
            <a:r>
              <a:rPr lang="en-US" dirty="0" smtClean="0"/>
              <a:t>Insourcing is the key to successful business opportunities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116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92"/>
    </mc:Choice>
    <mc:Fallback>
      <p:transition spd="slow" advTm="7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Insourcing?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The use of a companies internal infrastructure to fill roles traditionally outsourced to other organizations.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May be a dedicated team or individuals who are “cross purposed.”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Reversing course: turning from recent business trends and returning to a traditional business model of employees as caretakers for the business.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Creates an opportunity to generate additional and unexpected revenue streams.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45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26"/>
    </mc:Choice>
    <mc:Fallback>
      <p:transition spd="slow" advTm="32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Insourcing has its own costs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Employee overhead, labor and risks are all assumed by the company.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The initial investment of infrastructure and the support network required to complete the tasks.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Requires the vested interest of all stakeholders, particularly teams or individuals who are assuming additional responsibilities. How do you “sell” it to them?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62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234"/>
    </mc:Choice>
    <mc:Fallback>
      <p:transition spd="slow" advTm="53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benefits outweigh the Risks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Company morale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Employees feel empowered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Happy employees are more productive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Less risk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Consolidation of company and customer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Economic boon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Benefits the local and national economy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Greater public image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Example: focus on a Veterans’ Hiring Initiative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34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752"/>
    </mc:Choice>
    <mc:Fallback>
      <p:transition spd="slow" advTm="53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Insourcing as a source of revenue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Insourcing adds value to the company.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The creation of new jobs creates new customers.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>
                    <a:lumMod val="95000"/>
                  </a:schemeClr>
                </a:solidFill>
              </a:rPr>
              <a:t>A properly trained, and experienced insourced support network may turn their expertise outward, and the company itself becomes an outsource provider.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962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22"/>
    </mc:Choice>
    <mc:Fallback>
      <p:transition spd="slow" advTm="40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171</TotalTime>
  <Words>1085</Words>
  <Application>Microsoft Office PowerPoint</Application>
  <PresentationFormat>Widescreen</PresentationFormat>
  <Paragraphs>112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Slice</vt:lpstr>
      <vt:lpstr>Reversing Course</vt:lpstr>
      <vt:lpstr>The Rise of OutsourcinG</vt:lpstr>
      <vt:lpstr>What are the benefits of outsourcing?</vt:lpstr>
      <vt:lpstr>What could go wrong?</vt:lpstr>
      <vt:lpstr>Insourcing is the key to successful business opportunities</vt:lpstr>
      <vt:lpstr>What is Insourcing?</vt:lpstr>
      <vt:lpstr>Insourcing has its own costs</vt:lpstr>
      <vt:lpstr>The benefits outweigh the Risks</vt:lpstr>
      <vt:lpstr>Insourcing as a source of revenue</vt:lpstr>
      <vt:lpstr>Who are your first customers?</vt:lpstr>
      <vt:lpstr>Beware The Pitfalls!</vt:lpstr>
      <vt:lpstr>Is Reversing Course Right for You?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Reversing Course</dc:title>
  <dc:creator>Rick Givens</dc:creator>
  <cp:lastModifiedBy>Rick Givens</cp:lastModifiedBy>
  <cp:revision>17</cp:revision>
  <dcterms:created xsi:type="dcterms:W3CDTF">2016-07-03T19:10:12Z</dcterms:created>
  <dcterms:modified xsi:type="dcterms:W3CDTF">2016-07-17T20:44:01Z</dcterms:modified>
</cp:coreProperties>
</file>

<file path=docProps/thumbnail.jpeg>
</file>